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860" r:id="rId2"/>
    <p:sldId id="815" r:id="rId3"/>
    <p:sldId id="859" r:id="rId4"/>
    <p:sldId id="835" r:id="rId5"/>
    <p:sldId id="876" r:id="rId6"/>
    <p:sldId id="856" r:id="rId7"/>
    <p:sldId id="877" r:id="rId8"/>
    <p:sldId id="878" r:id="rId9"/>
    <p:sldId id="879" r:id="rId10"/>
    <p:sldId id="915" r:id="rId11"/>
    <p:sldId id="880" r:id="rId12"/>
    <p:sldId id="881" r:id="rId13"/>
    <p:sldId id="882" r:id="rId14"/>
    <p:sldId id="883" r:id="rId15"/>
    <p:sldId id="884" r:id="rId16"/>
    <p:sldId id="885" r:id="rId17"/>
    <p:sldId id="886" r:id="rId18"/>
    <p:sldId id="887" r:id="rId19"/>
    <p:sldId id="916" r:id="rId20"/>
    <p:sldId id="917" r:id="rId21"/>
    <p:sldId id="918" r:id="rId22"/>
    <p:sldId id="888" r:id="rId23"/>
    <p:sldId id="904" r:id="rId24"/>
    <p:sldId id="905" r:id="rId25"/>
    <p:sldId id="889" r:id="rId26"/>
    <p:sldId id="890" r:id="rId27"/>
    <p:sldId id="891" r:id="rId28"/>
    <p:sldId id="892" r:id="rId29"/>
    <p:sldId id="893" r:id="rId30"/>
    <p:sldId id="894" r:id="rId31"/>
    <p:sldId id="895" r:id="rId32"/>
    <p:sldId id="896" r:id="rId33"/>
    <p:sldId id="897" r:id="rId34"/>
    <p:sldId id="925" r:id="rId35"/>
    <p:sldId id="898" r:id="rId36"/>
    <p:sldId id="899" r:id="rId37"/>
    <p:sldId id="922" r:id="rId38"/>
    <p:sldId id="923" r:id="rId39"/>
    <p:sldId id="921" r:id="rId40"/>
    <p:sldId id="924" r:id="rId41"/>
    <p:sldId id="900" r:id="rId42"/>
    <p:sldId id="901" r:id="rId43"/>
    <p:sldId id="902" r:id="rId44"/>
    <p:sldId id="903" r:id="rId45"/>
    <p:sldId id="906" r:id="rId46"/>
    <p:sldId id="907" r:id="rId47"/>
    <p:sldId id="908" r:id="rId48"/>
    <p:sldId id="909" r:id="rId49"/>
    <p:sldId id="910" r:id="rId50"/>
    <p:sldId id="911" r:id="rId51"/>
    <p:sldId id="912" r:id="rId52"/>
    <p:sldId id="920" r:id="rId53"/>
    <p:sldId id="913" r:id="rId54"/>
    <p:sldId id="858" r:id="rId55"/>
    <p:sldId id="834" r:id="rId56"/>
    <p:sldId id="833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690B1"/>
    <a:srgbClr val="678FB0"/>
    <a:srgbClr val="FF0078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3287"/>
  </p:normalViewPr>
  <p:slideViewPr>
    <p:cSldViewPr snapToGrid="0">
      <p:cViewPr>
        <p:scale>
          <a:sx n="66" d="100"/>
          <a:sy n="66" d="100"/>
        </p:scale>
        <p:origin x="2838" y="6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D3A1-3444-534C-A901-805D2849AF50}" type="datetimeFigureOut">
              <a:rPr kumimoji="1" lang="ko-KR" altLang="en-US" smtClean="0"/>
              <a:t>2023-09-03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87D4-4015-644B-86D8-B36E75AAB1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463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655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91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6061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684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93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748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9447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1557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3852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4772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95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520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0174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6200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5322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6534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4230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3383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76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3334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5657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04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0989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67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705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3917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0491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4911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7989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1538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245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819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829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6185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7069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481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59469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826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0138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2601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54196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0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5286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821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170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943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87D4-4015-644B-86D8-B36E75AAB19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485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38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26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43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laif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cmes3d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rai.ai/?gclid=CjwKCAjw8symBhAqEiwAaTA__EGoPscdVcDioXkfsjlEHlN3PcZEuzOglNFXWVeG8VWHp1fqdLw1jBoCvTUQAvD_BwE" TargetMode="External"/><Relationship Id="rId11" Type="http://schemas.openxmlformats.org/officeDocument/2006/relationships/hyperlink" Target="https://soslab-solution.notion.site/3D-Sensor-Data-Processing-d4cf96db80cc4329b00612dc98f6b81a?pvs=4" TargetMode="External"/><Relationship Id="rId5" Type="http://schemas.openxmlformats.org/officeDocument/2006/relationships/hyperlink" Target="https://www.magicleap.com/en-us/" TargetMode="External"/><Relationship Id="rId10" Type="http://schemas.openxmlformats.org/officeDocument/2006/relationships/hyperlink" Target="https://seoulrobotics.org/" TargetMode="External"/><Relationship Id="rId4" Type="http://schemas.openxmlformats.org/officeDocument/2006/relationships/hyperlink" Target="http://soslab.co/" TargetMode="External"/><Relationship Id="rId9" Type="http://schemas.openxmlformats.org/officeDocument/2006/relationships/hyperlink" Target="http://www.vueron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ongyi.lee@soslab.c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0.mp4"/><Relationship Id="rId7" Type="http://schemas.openxmlformats.org/officeDocument/2006/relationships/image" Target="../media/image33.jpe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cmu.edu/~kmcrane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slab-solution.notion.site/3D-Sensor-Data-Processing-d4cf96db80cc4329b00612dc98f6b81a?pvs=4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estworks.co.kr/3d-ai-data-point-cloud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C07ED6-E3FB-0A96-A10B-0865EB682D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71953EA-8233-2BA0-112D-EFE5DAB9D66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9527458" y="2157412"/>
              <a:chExt cx="12192000" cy="6858000"/>
            </a:xfrm>
          </p:grpSpPr>
          <p:pic>
            <p:nvPicPr>
              <p:cNvPr id="16" name="Picture 2" descr="Point Clouds are Eating the World, One Application at a Time | SIGARCH">
                <a:extLst>
                  <a:ext uri="{FF2B5EF4-FFF2-40B4-BE49-F238E27FC236}">
                    <a16:creationId xmlns:a16="http://schemas.microsoft.com/office/drawing/2014/main" id="{6B0863B7-4FFC-6C95-A371-0BD7D84AE9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/>
              <a:stretch/>
            </p:blipFill>
            <p:spPr bwMode="auto">
              <a:xfrm>
                <a:off x="9527458" y="2157412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6151C3A-B495-1052-1238-F45F108CDDB1}"/>
                  </a:ext>
                </a:extLst>
              </p:cNvPr>
              <p:cNvSpPr/>
              <p:nvPr/>
            </p:nvSpPr>
            <p:spPr>
              <a:xfrm>
                <a:off x="9527458" y="2157412"/>
                <a:ext cx="12192000" cy="68580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5">
              <a:extLst>
                <a:ext uri="{FF2B5EF4-FFF2-40B4-BE49-F238E27FC236}">
                  <a16:creationId xmlns:a16="http://schemas.microsoft.com/office/drawing/2014/main" id="{A5915C9E-2D51-BD96-9C64-30F2A27B6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4444" r="13750" b="28148"/>
            <a:stretch/>
          </p:blipFill>
          <p:spPr>
            <a:xfrm>
              <a:off x="11025967" y="215900"/>
              <a:ext cx="1008069" cy="50484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ECB63A-D488-6B63-A899-503BD0B0D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061330"/>
              </p:ext>
            </p:extLst>
          </p:nvPr>
        </p:nvGraphicFramePr>
        <p:xfrm>
          <a:off x="247650" y="936651"/>
          <a:ext cx="11786386" cy="572809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72768">
                  <a:extLst>
                    <a:ext uri="{9D8B030D-6E8A-4147-A177-3AD203B41FA5}">
                      <a16:colId xmlns:a16="http://schemas.microsoft.com/office/drawing/2014/main" val="3965691265"/>
                    </a:ext>
                  </a:extLst>
                </a:gridCol>
                <a:gridCol w="2891613">
                  <a:extLst>
                    <a:ext uri="{9D8B030D-6E8A-4147-A177-3AD203B41FA5}">
                      <a16:colId xmlns:a16="http://schemas.microsoft.com/office/drawing/2014/main" val="1985589273"/>
                    </a:ext>
                  </a:extLst>
                </a:gridCol>
                <a:gridCol w="4823969">
                  <a:extLst>
                    <a:ext uri="{9D8B030D-6E8A-4147-A177-3AD203B41FA5}">
                      <a16:colId xmlns:a16="http://schemas.microsoft.com/office/drawing/2014/main" val="166224224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521382242"/>
                    </a:ext>
                  </a:extLst>
                </a:gridCol>
                <a:gridCol w="2242336">
                  <a:extLst>
                    <a:ext uri="{9D8B030D-6E8A-4147-A177-3AD203B41FA5}">
                      <a16:colId xmlns:a16="http://schemas.microsoft.com/office/drawing/2014/main" val="557667596"/>
                    </a:ext>
                  </a:extLst>
                </a:gridCol>
              </a:tblGrid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No.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Title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Content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Date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Speaker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378607"/>
                  </a:ext>
                </a:extLst>
              </a:tr>
              <a:tr h="4730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01</a:t>
                      </a:r>
                    </a:p>
                  </a:txBody>
                  <a:tcPr marL="27196" marR="27196" marT="13598" marB="1359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3D Point Cloud</a:t>
                      </a:r>
                    </a:p>
                  </a:txBody>
                  <a:tcPr marL="27196" marR="27196" marT="13598" marB="13598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3D Point Clouds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Point Cloud Processing</a:t>
                      </a:r>
                    </a:p>
                  </a:txBody>
                  <a:tcPr marL="27196" marR="27196" marT="13598" marB="13598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08.13</a:t>
                      </a:r>
                    </a:p>
                  </a:txBody>
                  <a:tcPr marL="27196" marR="27196" marT="13598" marB="1359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이용이 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en-US" sz="1000" dirty="0">
                          <a:effectLst/>
                          <a:hlinkClick r:id="rId4"/>
                        </a:rPr>
                        <a:t>SOSLAB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816020"/>
                  </a:ext>
                </a:extLst>
              </a:tr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02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3D Data Acquisition (Passive) 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Stereo Vision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Photogrammetry &amp; Multiview Geometry</a:t>
                      </a: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08.20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effectLst/>
                        </a:rPr>
                        <a:t>박준휘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  <a:hlinkClick r:id="rId5"/>
                        </a:rPr>
                        <a:t>MagicLeap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335056"/>
                  </a:ext>
                </a:extLst>
              </a:tr>
              <a:tr h="4730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03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3D Data Acquisition (Active)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RGB-D Camera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LiDAR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Projector-Camera System</a:t>
                      </a: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08.27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함승록 </a:t>
                      </a:r>
                      <a:r>
                        <a:rPr lang="en-US" altLang="ko-KR" sz="1000">
                          <a:effectLst/>
                        </a:rPr>
                        <a:t>(</a:t>
                      </a:r>
                      <a:r>
                        <a:rPr lang="en-US" sz="1000">
                          <a:effectLst/>
                        </a:rPr>
                        <a:t>LG</a:t>
                      </a:r>
                      <a:r>
                        <a:rPr lang="ko-KR" altLang="en-US" sz="1000">
                          <a:effectLst/>
                        </a:rPr>
                        <a:t>전자</a:t>
                      </a:r>
                      <a:r>
                        <a:rPr lang="en-US" altLang="ko-KR" sz="100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288750"/>
                  </a:ext>
                </a:extLst>
              </a:tr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04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Differential Geometry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Differential Geometry</a:t>
                      </a: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09.03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장승호 </a:t>
                      </a:r>
                      <a:r>
                        <a:rPr lang="en-US" altLang="ko-KR" sz="1000">
                          <a:effectLst/>
                        </a:rPr>
                        <a:t>(</a:t>
                      </a:r>
                      <a:r>
                        <a:rPr lang="en-US" sz="1000">
                          <a:effectLst/>
                          <a:hlinkClick r:id="rId6"/>
                        </a:rPr>
                        <a:t>MORAI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757045"/>
                  </a:ext>
                </a:extLst>
              </a:tr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05</a:t>
                      </a:r>
                    </a:p>
                  </a:txBody>
                  <a:tcPr marL="27196" marR="27196" marT="13598" marB="13598" anchor="ctr">
                    <a:solidFill>
                      <a:schemeClr val="accent4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Spatial Transformation</a:t>
                      </a:r>
                    </a:p>
                  </a:txBody>
                  <a:tcPr marL="27196" marR="27196" marT="13598" marB="13598" anchor="ctr">
                    <a:solidFill>
                      <a:schemeClr val="accent4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Spatial Transformation</a:t>
                      </a:r>
                    </a:p>
                  </a:txBody>
                  <a:tcPr marL="27196" marR="27196" marT="13598" marB="13598">
                    <a:solidFill>
                      <a:schemeClr val="accent4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09.03</a:t>
                      </a:r>
                    </a:p>
                  </a:txBody>
                  <a:tcPr marL="27196" marR="27196" marT="13598" marB="13598" anchor="ctr">
                    <a:solidFill>
                      <a:schemeClr val="accent4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이용이 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en-US" sz="1000" dirty="0">
                          <a:effectLst/>
                          <a:hlinkClick r:id="rId4"/>
                        </a:rPr>
                        <a:t>SOSLAB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accent4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49658"/>
                  </a:ext>
                </a:extLst>
              </a:tr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06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Point Cloud Analysis #1 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Filtering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Nearest Neighbor Search</a:t>
                      </a: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09.10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길현재 </a:t>
                      </a:r>
                      <a:r>
                        <a:rPr lang="en-US" altLang="ko-KR" sz="1000">
                          <a:effectLst/>
                        </a:rPr>
                        <a:t>(</a:t>
                      </a:r>
                      <a:r>
                        <a:rPr lang="ko-KR" altLang="en-US" sz="1000">
                          <a:effectLst/>
                        </a:rPr>
                        <a:t>서울대학교</a:t>
                      </a:r>
                      <a:r>
                        <a:rPr lang="en-US" altLang="ko-KR" sz="100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27048"/>
                  </a:ext>
                </a:extLst>
              </a:tr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07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Point Cloud Analysis #2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Model Fitting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Point Cloud Features </a:t>
                      </a: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09.10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윤형석 </a:t>
                      </a:r>
                      <a:r>
                        <a:rPr lang="en-US" altLang="ko-KR" sz="1000">
                          <a:effectLst/>
                        </a:rPr>
                        <a:t>(</a:t>
                      </a:r>
                      <a:r>
                        <a:rPr lang="en-US" sz="1000">
                          <a:effectLst/>
                          <a:hlinkClick r:id="rId7"/>
                        </a:rPr>
                        <a:t>CMES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00802"/>
                  </a:ext>
                </a:extLst>
              </a:tr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08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Point Cloud Analysis #3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Classification and Segmentation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Registration</a:t>
                      </a: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09.17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최재우 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en-US" sz="1000" dirty="0">
                          <a:effectLst/>
                          <a:hlinkClick r:id="rId8"/>
                        </a:rPr>
                        <a:t>PLAIF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42341"/>
                  </a:ext>
                </a:extLst>
              </a:tr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09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Point Cloud Analysis #4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Clustering</a:t>
                      </a: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09.17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신동훈 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en-US" sz="1000" dirty="0">
                          <a:effectLst/>
                          <a:hlinkClick r:id="rId4"/>
                        </a:rPr>
                        <a:t>SOSLAB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73603"/>
                  </a:ext>
                </a:extLst>
              </a:tr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10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Point Cloud Analysis #5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Deep Learning on Point-cloud </a:t>
                      </a: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09.24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effectLst/>
                        </a:rPr>
                        <a:t>이종록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en-US" sz="1000" dirty="0">
                          <a:effectLst/>
                          <a:hlinkClick r:id="rId9"/>
                        </a:rPr>
                        <a:t>VUERON Technology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90324"/>
                  </a:ext>
                </a:extLst>
              </a:tr>
              <a:tr h="428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11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Point Cloud Analysis #6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Communication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effectLst/>
                        </a:rPr>
                        <a:t>Visualization </a:t>
                      </a: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09.24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effectLst/>
                        </a:rPr>
                        <a:t>이상운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en-US" sz="1000" dirty="0">
                          <a:effectLst/>
                          <a:hlinkClick r:id="rId10"/>
                        </a:rPr>
                        <a:t>Seoul Robotics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53048"/>
                  </a:ext>
                </a:extLst>
              </a:tr>
              <a:tr h="4730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12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PCD Tools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effectLst/>
                        </a:rPr>
                        <a:t>PCL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effectLst/>
                        </a:rPr>
                        <a:t>Open3D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>
                          <a:effectLst/>
                        </a:rPr>
                        <a:t>CloudCompare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27196" marR="27196" marT="13598" marB="13598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10.08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최준호 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en-US" sz="1000" dirty="0">
                          <a:effectLst/>
                          <a:hlinkClick r:id="rId4"/>
                        </a:rPr>
                        <a:t>SOSLAB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27196" marR="27196" marT="13598" marB="13598" anchor="ctr"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072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B710913-F541-4400-5787-2ED51CE828AF}"/>
              </a:ext>
            </a:extLst>
          </p:cNvPr>
          <p:cNvSpPr/>
          <p:nvPr/>
        </p:nvSpPr>
        <p:spPr>
          <a:xfrm>
            <a:off x="247650" y="212742"/>
            <a:ext cx="6987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🗂️</a:t>
            </a:r>
            <a:r>
              <a:rPr lang="en-US" altLang="ko-KR" sz="2800" dirty="0">
                <a:solidFill>
                  <a:schemeClr val="accent5"/>
                </a:solidFill>
                <a:hlinkClick r:id="rId11"/>
              </a:rPr>
              <a:t>3D Sensor Data Processing Curriculum</a:t>
            </a:r>
            <a:endParaRPr lang="en-US" altLang="ko-K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755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DA7A03FD-1C76-8E89-CA00-3F2A96826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" name="ani_11-1">
            <a:hlinkClick r:id="" action="ppaction://media"/>
            <a:extLst>
              <a:ext uri="{FF2B5EF4-FFF2-40B4-BE49-F238E27FC236}">
                <a16:creationId xmlns:a16="http://schemas.microsoft.com/office/drawing/2014/main" id="{7FAD62B2-3918-69D0-D762-EFCB1D2F8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6878" b="37989"/>
          <a:stretch/>
        </p:blipFill>
        <p:spPr>
          <a:xfrm>
            <a:off x="1524000" y="1843315"/>
            <a:ext cx="9144000" cy="2409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65E52-1648-853B-A8D4-E323F45EF352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8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29C5337-0827-CF46-2F1A-4942392F5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62A722-235E-8CC8-C258-18D136C5CCAA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6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7930EADA-A1C6-D7BD-ADEA-2630F9432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EAB17-4B97-12DE-2F90-A62CBDC98D78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2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D519155-8127-CA07-D93C-A1C991787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ani_14-2">
            <a:hlinkClick r:id="" action="ppaction://media"/>
            <a:extLst>
              <a:ext uri="{FF2B5EF4-FFF2-40B4-BE49-F238E27FC236}">
                <a16:creationId xmlns:a16="http://schemas.microsoft.com/office/drawing/2014/main" id="{60688A01-1DEC-9EFB-7218-3E0FCA4DF8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0952" b="12169"/>
          <a:stretch/>
        </p:blipFill>
        <p:spPr>
          <a:xfrm>
            <a:off x="1524000" y="1436914"/>
            <a:ext cx="9144000" cy="4586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76E10-33E0-D92F-9ED2-B6B3EE488479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0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09725DC-B661-8C5A-0EB2-08721D182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AE6FF-2C08-3542-C37D-78B9B1DC6135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22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FF9DDAE-AFE3-C166-2B87-0759CB90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ani_16-1">
            <a:hlinkClick r:id="" action="ppaction://media"/>
            <a:extLst>
              <a:ext uri="{FF2B5EF4-FFF2-40B4-BE49-F238E27FC236}">
                <a16:creationId xmlns:a16="http://schemas.microsoft.com/office/drawing/2014/main" id="{718B6644-2AB0-2FE6-7F0A-BC62218411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815" b="33756"/>
          <a:stretch/>
        </p:blipFill>
        <p:spPr>
          <a:xfrm>
            <a:off x="1524000" y="1016000"/>
            <a:ext cx="9144000" cy="3526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ABE3F-220B-45D9-42BF-A87AF9A9BEA5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폰트, 스크린샷이(가) 표시된 사진&#10;&#10;자동 생성된 설명">
            <a:extLst>
              <a:ext uri="{FF2B5EF4-FFF2-40B4-BE49-F238E27FC236}">
                <a16:creationId xmlns:a16="http://schemas.microsoft.com/office/drawing/2014/main" id="{E7436C85-E151-349E-3D98-130CD9223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99803-EE2B-C58A-9F80-93C4C961BA7A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178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9D8EB45F-DB76-D245-7AE6-36EB5A9F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7A5D4-D962-4E53-B547-C44C45E45A90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8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09E0DCA-A7CB-4B67-14BE-BA12254D8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ani_19-1">
            <a:hlinkClick r:id="" action="ppaction://media"/>
            <a:extLst>
              <a:ext uri="{FF2B5EF4-FFF2-40B4-BE49-F238E27FC236}">
                <a16:creationId xmlns:a16="http://schemas.microsoft.com/office/drawing/2014/main" id="{E004B675-919B-86B1-6A4D-AA440CA50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7301"/>
          <a:stretch/>
        </p:blipFill>
        <p:spPr>
          <a:xfrm>
            <a:off x="1524000" y="1872342"/>
            <a:ext cx="9144000" cy="4985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5CD1D-2659-9583-B6B9-061151507B8F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E33DA02B-B265-8F36-8012-D7407FA5A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그림 5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44BE7D66-2E64-6E44-AB0E-95896A9FED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9"/>
          <a:stretch/>
        </p:blipFill>
        <p:spPr>
          <a:xfrm>
            <a:off x="615315" y="1494970"/>
            <a:ext cx="10961370" cy="5363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10AD1F-EA2D-2616-C8E8-1D2146FEDAC8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07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C07ED6-E3FB-0A96-A10B-0865EB682D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71953EA-8233-2BA0-112D-EFE5DAB9D66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9527458" y="2157412"/>
              <a:chExt cx="12192000" cy="6858000"/>
            </a:xfrm>
          </p:grpSpPr>
          <p:pic>
            <p:nvPicPr>
              <p:cNvPr id="16" name="Picture 2" descr="Point Clouds are Eating the World, One Application at a Time | SIGARCH">
                <a:extLst>
                  <a:ext uri="{FF2B5EF4-FFF2-40B4-BE49-F238E27FC236}">
                    <a16:creationId xmlns:a16="http://schemas.microsoft.com/office/drawing/2014/main" id="{6B0863B7-4FFC-6C95-A371-0BD7D84AE9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/>
              <a:stretch/>
            </p:blipFill>
            <p:spPr bwMode="auto">
              <a:xfrm>
                <a:off x="9527458" y="2157412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6151C3A-B495-1052-1238-F45F108CDDB1}"/>
                  </a:ext>
                </a:extLst>
              </p:cNvPr>
              <p:cNvSpPr/>
              <p:nvPr/>
            </p:nvSpPr>
            <p:spPr>
              <a:xfrm>
                <a:off x="9527458" y="2157412"/>
                <a:ext cx="12192000" cy="68580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5">
              <a:extLst>
                <a:ext uri="{FF2B5EF4-FFF2-40B4-BE49-F238E27FC236}">
                  <a16:creationId xmlns:a16="http://schemas.microsoft.com/office/drawing/2014/main" id="{A5915C9E-2D51-BD96-9C64-30F2A27B6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4444" r="13750" b="28148"/>
            <a:stretch/>
          </p:blipFill>
          <p:spPr>
            <a:xfrm>
              <a:off x="11025967" y="215900"/>
              <a:ext cx="1008069" cy="504849"/>
            </a:xfrm>
            <a:prstGeom prst="rect">
              <a:avLst/>
            </a:prstGeom>
          </p:spPr>
        </p:pic>
      </p:grpSp>
      <p:sp>
        <p:nvSpPr>
          <p:cNvPr id="6" name="부제목 5">
            <a:extLst>
              <a:ext uri="{FF2B5EF4-FFF2-40B4-BE49-F238E27FC236}">
                <a16:creationId xmlns:a16="http://schemas.microsoft.com/office/drawing/2014/main" id="{665C7AA8-1DB1-5D46-AA10-48C71F5F31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244457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2023. 09. 03</a:t>
            </a:r>
          </a:p>
          <a:p>
            <a:pPr marL="0" indent="0" algn="ctr"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용 이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yongyi.lee@soslab.co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B157D-794E-F943-D401-220A3FD1FE57}"/>
              </a:ext>
            </a:extLst>
          </p:cNvPr>
          <p:cNvSpPr txBox="1"/>
          <p:nvPr/>
        </p:nvSpPr>
        <p:spPr>
          <a:xfrm>
            <a:off x="247650" y="215900"/>
            <a:ext cx="376256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Sensor Data Processing (2023)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EC6CD-89C0-2DDF-4D81-7DF989A145B1}"/>
              </a:ext>
            </a:extLst>
          </p:cNvPr>
          <p:cNvSpPr txBox="1"/>
          <p:nvPr/>
        </p:nvSpPr>
        <p:spPr>
          <a:xfrm>
            <a:off x="247650" y="2271013"/>
            <a:ext cx="1178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Spatial Transformation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61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E33DA02B-B265-8F36-8012-D7407FA5A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그림 5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44BE7D66-2E64-6E44-AB0E-95896A9FE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pic>
        <p:nvPicPr>
          <p:cNvPr id="8" name="그림 7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A0E1E6EB-CB55-D1A9-3C7E-701975980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9"/>
          <a:stretch/>
        </p:blipFill>
        <p:spPr>
          <a:xfrm>
            <a:off x="615315" y="1494970"/>
            <a:ext cx="10961370" cy="5363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E9586-7D90-CB77-F0D7-982A3BAA6607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23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E33DA02B-B265-8F36-8012-D7407FA5A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그림 5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44BE7D66-2E64-6E44-AB0E-95896A9FE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pic>
        <p:nvPicPr>
          <p:cNvPr id="8" name="그림 7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A0E1E6EB-CB55-D1A9-3C7E-701975980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pic>
        <p:nvPicPr>
          <p:cNvPr id="10" name="그림 9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AE19856E-D5DE-BBA0-1A82-059C8FB80C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7"/>
          <a:stretch/>
        </p:blipFill>
        <p:spPr>
          <a:xfrm>
            <a:off x="615315" y="1480456"/>
            <a:ext cx="10961370" cy="537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03E073-10BA-2D10-EEB1-D5F1977014A8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664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E33DA02B-B265-8F36-8012-D7407FA5A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2" name="그림 11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F7DDA46D-72BA-973B-48C7-BA0923694A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4"/>
          <a:stretch/>
        </p:blipFill>
        <p:spPr>
          <a:xfrm>
            <a:off x="615315" y="0"/>
            <a:ext cx="10961370" cy="5979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460C2F-1AB0-45F2-8C76-E15CFD384C47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23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FABF28-096E-EC95-2A9B-6BF180CD8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ani_23-1">
            <a:hlinkClick r:id="" action="ppaction://media"/>
            <a:extLst>
              <a:ext uri="{FF2B5EF4-FFF2-40B4-BE49-F238E27FC236}">
                <a16:creationId xmlns:a16="http://schemas.microsoft.com/office/drawing/2014/main" id="{FD4EDCCD-FC3F-4307-5484-711344F86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1905" t="60952" r="1270" b="3703"/>
          <a:stretch/>
        </p:blipFill>
        <p:spPr>
          <a:xfrm>
            <a:off x="8098971" y="4180114"/>
            <a:ext cx="2452916" cy="2423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4AFA-3EBE-2FC4-49D7-9FF54D5E063E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8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3CE77F9-0199-6A91-806A-18FFC0EAD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ani_26-1">
            <a:hlinkClick r:id="" action="ppaction://media"/>
            <a:extLst>
              <a:ext uri="{FF2B5EF4-FFF2-40B4-BE49-F238E27FC236}">
                <a16:creationId xmlns:a16="http://schemas.microsoft.com/office/drawing/2014/main" id="{F2A82435-9B0D-363C-E8FA-F34AEA6FC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52699"/>
          <a:stretch/>
        </p:blipFill>
        <p:spPr>
          <a:xfrm>
            <a:off x="1524000" y="3614056"/>
            <a:ext cx="9144000" cy="3243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003032-72B0-0764-A99F-45B90B400E5A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9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DB09878D-2A0A-DC3F-56BD-64C3A4813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ani_27-1">
            <a:hlinkClick r:id="" action="ppaction://media"/>
            <a:extLst>
              <a:ext uri="{FF2B5EF4-FFF2-40B4-BE49-F238E27FC236}">
                <a16:creationId xmlns:a16="http://schemas.microsoft.com/office/drawing/2014/main" id="{082669DD-BF19-0F7F-295E-3C1E5952EF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66031" t="7197" r="5556" b="50000"/>
          <a:stretch/>
        </p:blipFill>
        <p:spPr>
          <a:xfrm>
            <a:off x="7561943" y="493487"/>
            <a:ext cx="2598058" cy="2935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877AA-CB6F-0FA9-5FD2-DBC9CA68AE55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31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7783CD6-B9BB-04B9-75E8-C17DEBF1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1397B-1AFA-0725-B4F5-F751C0725006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3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상자, 폰트이(가) 표시된 사진&#10;&#10;자동 생성된 설명">
            <a:extLst>
              <a:ext uri="{FF2B5EF4-FFF2-40B4-BE49-F238E27FC236}">
                <a16:creationId xmlns:a16="http://schemas.microsoft.com/office/drawing/2014/main" id="{72678187-B8ED-274E-567B-8FC264F42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ani_29-1">
            <a:hlinkClick r:id="" action="ppaction://media"/>
            <a:extLst>
              <a:ext uri="{FF2B5EF4-FFF2-40B4-BE49-F238E27FC236}">
                <a16:creationId xmlns:a16="http://schemas.microsoft.com/office/drawing/2014/main" id="{C4279A0D-D06D-67DB-86CC-B884A5F960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69682" t="20106" r="2698" b="55766"/>
          <a:stretch/>
        </p:blipFill>
        <p:spPr>
          <a:xfrm>
            <a:off x="7895770" y="1378857"/>
            <a:ext cx="2525487" cy="1654629"/>
          </a:xfrm>
          <a:prstGeom prst="rect">
            <a:avLst/>
          </a:prstGeom>
        </p:spPr>
      </p:pic>
      <p:pic>
        <p:nvPicPr>
          <p:cNvPr id="6" name="ani_29-2">
            <a:hlinkClick r:id="" action="ppaction://media"/>
            <a:extLst>
              <a:ext uri="{FF2B5EF4-FFF2-40B4-BE49-F238E27FC236}">
                <a16:creationId xmlns:a16="http://schemas.microsoft.com/office/drawing/2014/main" id="{1776657D-1E8E-0F45-F5C0-AE42882D1D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66190" t="52275" r="2698" b="9630"/>
          <a:stretch/>
        </p:blipFill>
        <p:spPr>
          <a:xfrm>
            <a:off x="7576457" y="3585029"/>
            <a:ext cx="2844800" cy="2612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F8588F-5442-B902-F59C-2C4B99659802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38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ABCEDBA-C5D0-410C-DEBE-258A0C95C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ani_30-1">
            <a:hlinkClick r:id="" action="ppaction://media"/>
            <a:extLst>
              <a:ext uri="{FF2B5EF4-FFF2-40B4-BE49-F238E27FC236}">
                <a16:creationId xmlns:a16="http://schemas.microsoft.com/office/drawing/2014/main" id="{23DB4A69-D82B-E775-EEB6-D3E498C43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9683" t="31746" r="1270" b="16191"/>
          <a:stretch/>
        </p:blipFill>
        <p:spPr>
          <a:xfrm>
            <a:off x="6981371" y="2177142"/>
            <a:ext cx="3570516" cy="3570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D71C0-A99B-E40F-CA19-0416AF03C232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3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2F04E12-59C9-13B3-2772-C8BE6A98B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ani-31-1">
            <a:hlinkClick r:id="" action="ppaction://media"/>
            <a:extLst>
              <a:ext uri="{FF2B5EF4-FFF2-40B4-BE49-F238E27FC236}">
                <a16:creationId xmlns:a16="http://schemas.microsoft.com/office/drawing/2014/main" id="{30FF56B5-E858-4BAC-7A2C-4C35843E61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71"/>
                </p14:media>
              </p:ext>
            </p:extLst>
          </p:nvPr>
        </p:nvPicPr>
        <p:blipFill rotWithShape="1">
          <a:blip r:embed="rId6"/>
          <a:srcRect l="68889" t="53756"/>
          <a:stretch/>
        </p:blipFill>
        <p:spPr>
          <a:xfrm>
            <a:off x="7823200" y="3686628"/>
            <a:ext cx="2844799" cy="3171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EC8C24-10E6-5CB8-EABF-FC66B4451C4B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6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9E13E45-7E7F-35B1-06B3-7A938B5BC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527894"/>
            <a:ext cx="5159829" cy="173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Times New Roman" panose="02020603050405020304" pitchFamily="18" charset="0"/>
              </a:rPr>
              <a:t>이 용 이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Yongyi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Lee)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ea typeface="맑은 고딕" panose="020B0503020000020004" pitchFamily="50" charset="-127"/>
                <a:cs typeface="Arial" panose="020B0604020202020204" pitchFamily="34" charset="0"/>
              </a:rPr>
              <a:t>Head of Data &amp; Solution Dev. / SOS LAB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ea typeface="맑은 고딕" panose="020B0503020000020004" pitchFamily="50" charset="-127"/>
                <a:cs typeface="Arial" panose="020B0604020202020204" pitchFamily="34" charset="0"/>
              </a:rPr>
              <a:t>  Head of Data &amp; Solution Dev.,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Dec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2022 – Current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ea typeface="맑은 고딕" panose="020B0503020000020004" pitchFamily="50" charset="-127"/>
                <a:cs typeface="Arial" panose="020B0604020202020204" pitchFamily="34" charset="0"/>
              </a:rPr>
              <a:t>  S/W Team Leader of Solid-state LiDAR Dev.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Sep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2021 – Nov 2022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ea typeface="맑은 고딕" panose="020B0503020000020004" pitchFamily="50" charset="-127"/>
                <a:cs typeface="Arial" panose="020B0604020202020204" pitchFamily="34" charset="0"/>
              </a:rPr>
              <a:t>  Perception</a:t>
            </a:r>
            <a:r>
              <a:rPr lang="ko-KR" altLang="en-US" sz="100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ea typeface="맑은 고딕" panose="020B0503020000020004" pitchFamily="50" charset="-127"/>
                <a:cs typeface="Arial" panose="020B0604020202020204" pitchFamily="34" charset="0"/>
              </a:rPr>
              <a:t>S/W Team Leader of Product Dev.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Jan 2021 – Aug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ea typeface="맑은 고딕" panose="020B0503020000020004" pitchFamily="50" charset="-127"/>
                <a:cs typeface="Arial" panose="020B0604020202020204" pitchFamily="34" charset="0"/>
              </a:rPr>
              <a:t>  LiDAR App. S/W Team Leader of Advanced Research Div.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Dec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2018 – Dec 2020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8928AB-99A4-E4FD-628F-97CE5ED62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09" t="32946" r="39754" b="7716"/>
          <a:stretch/>
        </p:blipFill>
        <p:spPr>
          <a:xfrm>
            <a:off x="838200" y="1292578"/>
            <a:ext cx="5159829" cy="3235879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302897-F3E0-C72C-BA6F-33C69AAA5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65359"/>
              </p:ext>
            </p:extLst>
          </p:nvPr>
        </p:nvGraphicFramePr>
        <p:xfrm>
          <a:off x="6235700" y="1689100"/>
          <a:ext cx="5295900" cy="2637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5900">
                  <a:extLst>
                    <a:ext uri="{9D8B030D-6E8A-4147-A177-3AD203B41FA5}">
                      <a16:colId xmlns:a16="http://schemas.microsoft.com/office/drawing/2014/main" val="1064231339"/>
                    </a:ext>
                  </a:extLst>
                </a:gridCol>
              </a:tblGrid>
              <a:tr h="8790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GIST (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Gwangju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Institute of Science and Technology)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400" b="1" kern="1200" dirty="0">
                          <a:solidFill>
                            <a:srgbClr val="1B3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Ph.D. degree</a:t>
                      </a:r>
                      <a:r>
                        <a:rPr lang="en-US" altLang="ko-KR" sz="1400" dirty="0">
                          <a:solidFill>
                            <a:srgbClr val="1B3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School of Mechanical Engineering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 2014 – Feb 2019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255981"/>
                  </a:ext>
                </a:extLst>
              </a:tr>
              <a:tr h="879011"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GIST (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Gwangju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Institute of Science and Technology)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400" b="1" kern="1200" dirty="0">
                          <a:solidFill>
                            <a:srgbClr val="1B3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M.S. degree</a:t>
                      </a:r>
                      <a:r>
                        <a:rPr lang="en-US" altLang="ko-KR" sz="1400" kern="1200" dirty="0">
                          <a:solidFill>
                            <a:srgbClr val="1B3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School of Mechatronics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 2012 – Feb 2014</a:t>
                      </a:r>
                      <a:endParaRPr lang="ko-KR" altLang="en-US" sz="12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16455"/>
                  </a:ext>
                </a:extLst>
              </a:tr>
              <a:tr h="879011"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CBNU (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Chungbuk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National University)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400" b="1" kern="1200" dirty="0">
                          <a:solidFill>
                            <a:srgbClr val="1B3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B.S. degree</a:t>
                      </a:r>
                      <a:r>
                        <a:rPr lang="en-US" altLang="ko-KR" sz="1400" kern="1200" dirty="0">
                          <a:solidFill>
                            <a:srgbClr val="1B3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Electronics Engineering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 2005 – Feb 2012</a:t>
                      </a:r>
                      <a:endParaRPr lang="ko-KR" altLang="en-US" sz="12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284707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56AE97E6-54E3-B50A-13F8-05FE9A690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0" y="1292579"/>
            <a:ext cx="4934858" cy="43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Education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E924B7F-4975-ADD3-1AB3-7A2C6A903E2F}"/>
              </a:ext>
            </a:extLst>
          </p:cNvPr>
          <p:cNvCxnSpPr/>
          <p:nvPr/>
        </p:nvCxnSpPr>
        <p:spPr>
          <a:xfrm>
            <a:off x="6235700" y="1689101"/>
            <a:ext cx="5295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3421AA0-D3B3-2C3C-AFE0-8FE695FC5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378848"/>
              </p:ext>
            </p:extLst>
          </p:nvPr>
        </p:nvGraphicFramePr>
        <p:xfrm>
          <a:off x="6235700" y="4918790"/>
          <a:ext cx="5295900" cy="1348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5900">
                  <a:extLst>
                    <a:ext uri="{9D8B030D-6E8A-4147-A177-3AD203B41FA5}">
                      <a16:colId xmlns:a16="http://schemas.microsoft.com/office/drawing/2014/main" val="1064231339"/>
                    </a:ext>
                  </a:extLst>
                </a:gridCol>
              </a:tblGrid>
              <a:tr h="69003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"/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Computer Graphics (</a:t>
                      </a:r>
                      <a:r>
                        <a:rPr lang="en-US" altLang="ko-KR" sz="1400" b="1" u="sng" kern="100" dirty="0">
                          <a:solidFill>
                            <a:srgbClr val="1B389F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Point-Cloud Data Processing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"/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Computer Vision (Depth Camera, </a:t>
                      </a:r>
                      <a:r>
                        <a:rPr lang="en-US" altLang="ko-KR" sz="1400" b="1" u="sng" kern="100" dirty="0">
                          <a:solidFill>
                            <a:srgbClr val="1B389F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3D LiDAR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"/>
                        <a:tabLst/>
                        <a:defRPr/>
                      </a:pPr>
                      <a:r>
                        <a:rPr kumimoji="0" lang="en-US" altLang="ko-KR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Machine Learning (</a:t>
                      </a:r>
                      <a:r>
                        <a:rPr kumimoji="0" lang="en-US" altLang="ko-KR" sz="1400" b="1" i="0" u="sng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1B389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2D/3D Perception</a:t>
                      </a:r>
                      <a:r>
                        <a:rPr kumimoji="0" lang="en-US" altLang="ko-KR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ko-KR" altLang="ko-KR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굴림" panose="020B0600000101010101" pitchFamily="50" charset="-127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"/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Virtual/Augmented Reality (Projector-Camera,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Spatial AR)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"/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Human Computer Interaction (Shape Change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255981"/>
                  </a:ext>
                </a:extLst>
              </a:tr>
            </a:tbl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D58FB6A4-E7F2-8FA7-041E-EC63E7B7F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0" y="4522269"/>
            <a:ext cx="4934858" cy="43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Research Interest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8F0285D-79AD-3EC4-06F7-62D657292724}"/>
              </a:ext>
            </a:extLst>
          </p:cNvPr>
          <p:cNvCxnSpPr/>
          <p:nvPr/>
        </p:nvCxnSpPr>
        <p:spPr>
          <a:xfrm>
            <a:off x="6235700" y="4918791"/>
            <a:ext cx="5295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87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E537FA2-1628-6A46-33AF-82C34961A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ani_32-1">
            <a:hlinkClick r:id="" action="ppaction://media"/>
            <a:extLst>
              <a:ext uri="{FF2B5EF4-FFF2-40B4-BE49-F238E27FC236}">
                <a16:creationId xmlns:a16="http://schemas.microsoft.com/office/drawing/2014/main" id="{486EC71E-7C96-E5D7-9BCB-11EFAD4D6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2645"/>
          <a:stretch/>
        </p:blipFill>
        <p:spPr>
          <a:xfrm>
            <a:off x="1524000" y="1553028"/>
            <a:ext cx="9144000" cy="5304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F13361-E1A0-5F6E-00FA-832B296B4290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5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1A19A2-86D9-73F0-A33C-98D9945FB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ani_33-1">
            <a:hlinkClick r:id="" action="ppaction://media"/>
            <a:extLst>
              <a:ext uri="{FF2B5EF4-FFF2-40B4-BE49-F238E27FC236}">
                <a16:creationId xmlns:a16="http://schemas.microsoft.com/office/drawing/2014/main" id="{356ED4D9-813A-D007-ADBB-4131000E25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68095" t="31110" b="31006"/>
          <a:stretch/>
        </p:blipFill>
        <p:spPr>
          <a:xfrm>
            <a:off x="7750628" y="1988457"/>
            <a:ext cx="2917371" cy="2598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CF84C-48BB-7FC7-49B6-4866D2376CF4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8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C314BD-BEF9-AA0C-3DDB-8BE7EC0C5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84086-D5D5-C040-F00D-BA415ED91B36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83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개, 포유류, 개 품종이(가) 표시된 사진&#10;&#10;자동 생성된 설명">
            <a:extLst>
              <a:ext uri="{FF2B5EF4-FFF2-40B4-BE49-F238E27FC236}">
                <a16:creationId xmlns:a16="http://schemas.microsoft.com/office/drawing/2014/main" id="{6FC5D600-DEE5-516C-761C-1D6F9E864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E146EB-0D30-373D-2716-34D1688644BD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618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BDFF75-98F8-5A54-F4C9-065868063E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FC250C-6DDD-4E03-88B7-8A9B4001803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9527458" y="2157412"/>
              <a:chExt cx="12192000" cy="6858000"/>
            </a:xfrm>
          </p:grpSpPr>
          <p:pic>
            <p:nvPicPr>
              <p:cNvPr id="10" name="Picture 2" descr="Point Clouds are Eating the World, One Application at a Time | SIGARCH">
                <a:extLst>
                  <a:ext uri="{FF2B5EF4-FFF2-40B4-BE49-F238E27FC236}">
                    <a16:creationId xmlns:a16="http://schemas.microsoft.com/office/drawing/2014/main" id="{598D9B5B-503F-D3FA-E90E-D04622421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/>
              <a:stretch/>
            </p:blipFill>
            <p:spPr bwMode="auto">
              <a:xfrm>
                <a:off x="9527458" y="2157412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5198A36-85F9-DD0B-7FDD-B076A37CE816}"/>
                  </a:ext>
                </a:extLst>
              </p:cNvPr>
              <p:cNvSpPr/>
              <p:nvPr/>
            </p:nvSpPr>
            <p:spPr>
              <a:xfrm>
                <a:off x="9527458" y="2157412"/>
                <a:ext cx="12192000" cy="68580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5">
              <a:extLst>
                <a:ext uri="{FF2B5EF4-FFF2-40B4-BE49-F238E27FC236}">
                  <a16:creationId xmlns:a16="http://schemas.microsoft.com/office/drawing/2014/main" id="{C8B87739-CD16-2133-F7D8-71F61F634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4444" r="13750" b="28148"/>
            <a:stretch/>
          </p:blipFill>
          <p:spPr>
            <a:xfrm>
              <a:off x="11025967" y="215900"/>
              <a:ext cx="1008069" cy="50484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9867A2-C941-F8C3-97A5-7C2B8FAE705A}"/>
              </a:ext>
            </a:extLst>
          </p:cNvPr>
          <p:cNvSpPr txBox="1"/>
          <p:nvPr/>
        </p:nvSpPr>
        <p:spPr>
          <a:xfrm>
            <a:off x="501651" y="2921168"/>
            <a:ext cx="11188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Arial" panose="020B0604020202020204" pitchFamily="34" charset="0"/>
                <a:cs typeface="Arial" panose="020B0604020202020204" pitchFamily="34" charset="0"/>
              </a:rPr>
              <a:t>Homogeneous Coordinates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E99C-26B6-176E-744A-3FCE79F7576A}"/>
              </a:ext>
            </a:extLst>
          </p:cNvPr>
          <p:cNvSpPr txBox="1"/>
          <p:nvPr/>
        </p:nvSpPr>
        <p:spPr>
          <a:xfrm>
            <a:off x="247650" y="215900"/>
            <a:ext cx="376256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Sensor Data Processing (2023)</a:t>
            </a:r>
          </a:p>
        </p:txBody>
      </p:sp>
    </p:spTree>
    <p:extLst>
      <p:ext uri="{BB962C8B-B14F-4D97-AF65-F5344CB8AC3E}">
        <p14:creationId xmlns:p14="http://schemas.microsoft.com/office/powerpoint/2010/main" val="227499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B3BC647-7A04-3EBE-4BB7-784153004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4B01C-F7C5-222F-1BA2-A81E31C0F95D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66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7B05D92-5AD9-788B-52CB-178D4DDD0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E350DC1-8A80-43F1-E196-B72B84415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D17C4A-6205-D713-1993-6B9703AEA686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18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7B05D92-5AD9-788B-52CB-178D4DDD0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E350DC1-8A80-43F1-E196-B72B84415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pic>
        <p:nvPicPr>
          <p:cNvPr id="8" name="그림 7" descr="텍스트, 도표, 스케치, 스크린샷이(가) 표시된 사진&#10;&#10;자동 생성된 설명">
            <a:extLst>
              <a:ext uri="{FF2B5EF4-FFF2-40B4-BE49-F238E27FC236}">
                <a16:creationId xmlns:a16="http://schemas.microsoft.com/office/drawing/2014/main" id="{BB9FEA11-3A9F-407B-216B-0C1C66828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72BF62-2ED2-4342-4385-C845E5A385D5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892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7B05D92-5AD9-788B-52CB-178D4DDD0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E350DC1-8A80-43F1-E196-B72B84415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pic>
        <p:nvPicPr>
          <p:cNvPr id="8" name="그림 7" descr="텍스트, 도표, 스케치, 스크린샷이(가) 표시된 사진&#10;&#10;자동 생성된 설명">
            <a:extLst>
              <a:ext uri="{FF2B5EF4-FFF2-40B4-BE49-F238E27FC236}">
                <a16:creationId xmlns:a16="http://schemas.microsoft.com/office/drawing/2014/main" id="{BB9FEA11-3A9F-407B-216B-0C1C66828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pic>
        <p:nvPicPr>
          <p:cNvPr id="10" name="그림 9" descr="텍스트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219E5FA-A1C4-9938-3155-C40DE36DA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0BF69C-C543-1444-F281-A5A4E93B4A3B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282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7B05D92-5AD9-788B-52CB-178D4DDD0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그림 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DDB0C48D-7AB7-DFA8-88EF-B1C0B1E2A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0"/>
            <a:ext cx="109613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9EDF2-B67A-90B8-A412-F64586B67E3D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74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480" y="1080903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Spatial Transformation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Spatial Transformation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Linear Map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Rotations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Reflections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Shear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Translations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Composition of Transformations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20000"/>
              </a:lnSpc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Homogeneous Coordinates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Homogeneous Coordinates (2D)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Translation in Homogeneous Coordinates 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3D Transformations in Homogeneous Coordinates 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33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7B05D92-5AD9-788B-52CB-178D4DDD0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278D4-3D5D-A413-0BAB-6B7842825082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03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5248D382-6E59-5A05-5F19-974AAD071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E7DCB-5479-3759-CC55-343A263D49CC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38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94FBF595-962A-8821-B9E6-33947269F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ani_39-1">
            <a:hlinkClick r:id="" action="ppaction://media"/>
            <a:extLst>
              <a:ext uri="{FF2B5EF4-FFF2-40B4-BE49-F238E27FC236}">
                <a16:creationId xmlns:a16="http://schemas.microsoft.com/office/drawing/2014/main" id="{3880E6E3-6F74-6E03-8E76-A0A051F29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5185"/>
          <a:stretch/>
        </p:blipFill>
        <p:spPr>
          <a:xfrm>
            <a:off x="1524000" y="1727200"/>
            <a:ext cx="9144000" cy="513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1FBDB-A91B-9859-D01C-4FA6A4B0122B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5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FAA7E5-14EB-AE14-70BD-4C0DCCB3C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78833-6CA4-8EAE-1C74-998AF45358FF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16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A699BCD-028B-C25F-30E1-F01403F07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1A4D7-A4A1-EA61-7979-8CC9F36C38E5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20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지도, 도표이(가) 표시된 사진&#10;&#10;자동 생성된 설명">
            <a:extLst>
              <a:ext uri="{FF2B5EF4-FFF2-40B4-BE49-F238E27FC236}">
                <a16:creationId xmlns:a16="http://schemas.microsoft.com/office/drawing/2014/main" id="{79E416E0-0FB8-8FD2-415A-CA2EBC678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7CECE-536A-4972-AB2A-7957773805A0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479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E5C2C30-9F3A-7127-078E-6117EF44E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DFB14D-12D9-2AC1-1E60-2060D7EDE37E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30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EAEBE3A-1E15-5C09-3957-B195715A8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D190F-39F4-A4CD-7165-24AB87CCF7C9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11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D4DA500-5BFA-3940-75E9-9DCF953C2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AA2B15-C6E7-6BFC-BB03-84798C667E79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805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0D14EA15-D9DC-DC16-10B8-9A4E68E3D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7249F6-2F95-D0B9-660C-EA2E9C8B05A5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8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BDFF75-98F8-5A54-F4C9-065868063E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FC250C-6DDD-4E03-88B7-8A9B4001803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9527458" y="2157412"/>
              <a:chExt cx="12192000" cy="6858000"/>
            </a:xfrm>
          </p:grpSpPr>
          <p:pic>
            <p:nvPicPr>
              <p:cNvPr id="10" name="Picture 2" descr="Point Clouds are Eating the World, One Application at a Time | SIGARCH">
                <a:extLst>
                  <a:ext uri="{FF2B5EF4-FFF2-40B4-BE49-F238E27FC236}">
                    <a16:creationId xmlns:a16="http://schemas.microsoft.com/office/drawing/2014/main" id="{598D9B5B-503F-D3FA-E90E-D04622421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/>
              <a:stretch/>
            </p:blipFill>
            <p:spPr bwMode="auto">
              <a:xfrm>
                <a:off x="9527458" y="2157412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5198A36-85F9-DD0B-7FDD-B076A37CE816}"/>
                  </a:ext>
                </a:extLst>
              </p:cNvPr>
              <p:cNvSpPr/>
              <p:nvPr/>
            </p:nvSpPr>
            <p:spPr>
              <a:xfrm>
                <a:off x="9527458" y="2157412"/>
                <a:ext cx="12192000" cy="68580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5">
              <a:extLst>
                <a:ext uri="{FF2B5EF4-FFF2-40B4-BE49-F238E27FC236}">
                  <a16:creationId xmlns:a16="http://schemas.microsoft.com/office/drawing/2014/main" id="{C8B87739-CD16-2133-F7D8-71F61F634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4444" r="13750" b="28148"/>
            <a:stretch/>
          </p:blipFill>
          <p:spPr>
            <a:xfrm>
              <a:off x="11025967" y="215900"/>
              <a:ext cx="1008069" cy="50484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C584A4D-3D51-12D4-8F42-010B1FCC3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246" y="2286458"/>
            <a:ext cx="9577508" cy="45715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ADB991-23E0-F9C6-D4CE-879B350708CB}"/>
              </a:ext>
            </a:extLst>
          </p:cNvPr>
          <p:cNvSpPr/>
          <p:nvPr/>
        </p:nvSpPr>
        <p:spPr>
          <a:xfrm>
            <a:off x="1307245" y="2287688"/>
            <a:ext cx="9577507" cy="457031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867A2-C941-F8C3-97A5-7C2B8FAE705A}"/>
              </a:ext>
            </a:extLst>
          </p:cNvPr>
          <p:cNvSpPr txBox="1"/>
          <p:nvPr/>
        </p:nvSpPr>
        <p:spPr>
          <a:xfrm>
            <a:off x="0" y="139462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materials have been sourced</a:t>
            </a:r>
            <a:r>
              <a:rPr lang="ko-KR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following lecture. </a:t>
            </a:r>
            <a:endParaRPr lang="ko-KR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E99C-26B6-176E-744A-3FCE79F7576A}"/>
              </a:ext>
            </a:extLst>
          </p:cNvPr>
          <p:cNvSpPr txBox="1"/>
          <p:nvPr/>
        </p:nvSpPr>
        <p:spPr>
          <a:xfrm>
            <a:off x="247650" y="215900"/>
            <a:ext cx="376256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Sensor Data Processing (2023)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97104-9B2C-BA00-8303-7E3AA955CB35}"/>
              </a:ext>
            </a:extLst>
          </p:cNvPr>
          <p:cNvSpPr txBox="1"/>
          <p:nvPr/>
        </p:nvSpPr>
        <p:spPr>
          <a:xfrm>
            <a:off x="1307245" y="3848371"/>
            <a:ext cx="9577507" cy="206210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Computer Graphics / CMU 15-462/15-662</a:t>
            </a:r>
          </a:p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https://www.cs.cmu.edu/~kmcrane/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Prof. Keenan Crane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5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6EA3161-FB62-9655-1EEA-636818F44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E7DBA-7B24-6ACD-977F-109587843BF4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14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DB309B8-4ACC-1070-4F82-910F3D1D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66C39D-C718-926B-91E2-3D019543E593}"/>
              </a:ext>
            </a:extLst>
          </p:cNvPr>
          <p:cNvSpPr/>
          <p:nvPr/>
        </p:nvSpPr>
        <p:spPr>
          <a:xfrm>
            <a:off x="5704114" y="754743"/>
            <a:ext cx="4963886" cy="6103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0DF33F-DBC6-FE7B-FBA8-E00E4DE9DECC}"/>
              </a:ext>
            </a:extLst>
          </p:cNvPr>
          <p:cNvSpPr/>
          <p:nvPr/>
        </p:nvSpPr>
        <p:spPr>
          <a:xfrm>
            <a:off x="1524000" y="3599543"/>
            <a:ext cx="4572000" cy="3258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9CB05-36E6-0E03-3325-8A25DFE8005B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564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DB309B8-4ACC-1070-4F82-910F3D1D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1DAB-1862-0CA5-8BCA-40D618C0FB29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726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EA42193-4167-00C6-9C98-56527931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204CD-8273-118B-FB00-9B0045510C4B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268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BDFF75-98F8-5A54-F4C9-065868063E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FC250C-6DDD-4E03-88B7-8A9B4001803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9527458" y="2157412"/>
              <a:chExt cx="12192000" cy="6858000"/>
            </a:xfrm>
          </p:grpSpPr>
          <p:pic>
            <p:nvPicPr>
              <p:cNvPr id="10" name="Picture 2" descr="Point Clouds are Eating the World, One Application at a Time | SIGARCH">
                <a:extLst>
                  <a:ext uri="{FF2B5EF4-FFF2-40B4-BE49-F238E27FC236}">
                    <a16:creationId xmlns:a16="http://schemas.microsoft.com/office/drawing/2014/main" id="{598D9B5B-503F-D3FA-E90E-D04622421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/>
              <a:stretch/>
            </p:blipFill>
            <p:spPr bwMode="auto">
              <a:xfrm>
                <a:off x="9527458" y="2157412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5198A36-85F9-DD0B-7FDD-B076A37CE816}"/>
                  </a:ext>
                </a:extLst>
              </p:cNvPr>
              <p:cNvSpPr/>
              <p:nvPr/>
            </p:nvSpPr>
            <p:spPr>
              <a:xfrm>
                <a:off x="9527458" y="2157412"/>
                <a:ext cx="12192000" cy="68580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5">
              <a:extLst>
                <a:ext uri="{FF2B5EF4-FFF2-40B4-BE49-F238E27FC236}">
                  <a16:creationId xmlns:a16="http://schemas.microsoft.com/office/drawing/2014/main" id="{C8B87739-CD16-2133-F7D8-71F61F634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4444" r="13750" b="28148"/>
            <a:stretch/>
          </p:blipFill>
          <p:spPr>
            <a:xfrm>
              <a:off x="11025967" y="215900"/>
              <a:ext cx="1008069" cy="504849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254AFA-D217-0B4E-BBD4-852CE466D72F}"/>
              </a:ext>
            </a:extLst>
          </p:cNvPr>
          <p:cNvSpPr/>
          <p:nvPr/>
        </p:nvSpPr>
        <p:spPr>
          <a:xfrm>
            <a:off x="2602095" y="4174575"/>
            <a:ext cx="6987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🗂️</a:t>
            </a:r>
            <a:r>
              <a:rPr lang="en-US" altLang="ko-KR" sz="2800" dirty="0">
                <a:solidFill>
                  <a:schemeClr val="accent5"/>
                </a:solidFill>
                <a:hlinkClick r:id="rId4"/>
              </a:rPr>
              <a:t>3D Sensor Data Processing Curriculum</a:t>
            </a:r>
            <a:endParaRPr lang="en-US" altLang="ko-KR" sz="2800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867A2-C941-F8C3-97A5-7C2B8FAE705A}"/>
              </a:ext>
            </a:extLst>
          </p:cNvPr>
          <p:cNvSpPr txBox="1"/>
          <p:nvPr/>
        </p:nvSpPr>
        <p:spPr>
          <a:xfrm>
            <a:off x="3832081" y="2921168"/>
            <a:ext cx="4527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E99C-26B6-176E-744A-3FCE79F7576A}"/>
              </a:ext>
            </a:extLst>
          </p:cNvPr>
          <p:cNvSpPr txBox="1"/>
          <p:nvPr/>
        </p:nvSpPr>
        <p:spPr>
          <a:xfrm>
            <a:off x="247650" y="215900"/>
            <a:ext cx="376256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Sensor Data Processing (2023)</a:t>
            </a:r>
          </a:p>
        </p:txBody>
      </p:sp>
    </p:spTree>
    <p:extLst>
      <p:ext uri="{BB962C8B-B14F-4D97-AF65-F5344CB8AC3E}">
        <p14:creationId xmlns:p14="http://schemas.microsoft.com/office/powerpoint/2010/main" val="1170213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BDFF75-98F8-5A54-F4C9-065868063E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FC250C-6DDD-4E03-88B7-8A9B4001803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9527458" y="2157412"/>
              <a:chExt cx="12192000" cy="6858000"/>
            </a:xfrm>
          </p:grpSpPr>
          <p:pic>
            <p:nvPicPr>
              <p:cNvPr id="10" name="Picture 2" descr="Point Clouds are Eating the World, One Application at a Time | SIGARCH">
                <a:extLst>
                  <a:ext uri="{FF2B5EF4-FFF2-40B4-BE49-F238E27FC236}">
                    <a16:creationId xmlns:a16="http://schemas.microsoft.com/office/drawing/2014/main" id="{598D9B5B-503F-D3FA-E90E-D04622421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/>
              <a:stretch/>
            </p:blipFill>
            <p:spPr bwMode="auto">
              <a:xfrm>
                <a:off x="9527458" y="2157412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5198A36-85F9-DD0B-7FDD-B076A37CE816}"/>
                  </a:ext>
                </a:extLst>
              </p:cNvPr>
              <p:cNvSpPr/>
              <p:nvPr/>
            </p:nvSpPr>
            <p:spPr>
              <a:xfrm>
                <a:off x="9527458" y="2157412"/>
                <a:ext cx="12192000" cy="68580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5">
              <a:extLst>
                <a:ext uri="{FF2B5EF4-FFF2-40B4-BE49-F238E27FC236}">
                  <a16:creationId xmlns:a16="http://schemas.microsoft.com/office/drawing/2014/main" id="{C8B87739-CD16-2133-F7D8-71F61F634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4444" r="13750" b="28148"/>
            <a:stretch/>
          </p:blipFill>
          <p:spPr>
            <a:xfrm>
              <a:off x="11025967" y="215900"/>
              <a:ext cx="1008069" cy="50484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9867A2-C941-F8C3-97A5-7C2B8FAE705A}"/>
              </a:ext>
            </a:extLst>
          </p:cNvPr>
          <p:cNvSpPr txBox="1"/>
          <p:nvPr/>
        </p:nvSpPr>
        <p:spPr>
          <a:xfrm>
            <a:off x="3832081" y="2921168"/>
            <a:ext cx="4527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  <a:endParaRPr lang="ko-KR" alt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E99C-26B6-176E-744A-3FCE79F7576A}"/>
              </a:ext>
            </a:extLst>
          </p:cNvPr>
          <p:cNvSpPr txBox="1"/>
          <p:nvPr/>
        </p:nvSpPr>
        <p:spPr>
          <a:xfrm>
            <a:off x="247650" y="215900"/>
            <a:ext cx="376256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Sensor Data Processing (2023)</a:t>
            </a:r>
          </a:p>
        </p:txBody>
      </p:sp>
    </p:spTree>
    <p:extLst>
      <p:ext uri="{BB962C8B-B14F-4D97-AF65-F5344CB8AC3E}">
        <p14:creationId xmlns:p14="http://schemas.microsoft.com/office/powerpoint/2010/main" val="4291969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1581BD-2AD2-4DF9-9AB5-226196947341}"/>
              </a:ext>
            </a:extLst>
          </p:cNvPr>
          <p:cNvCxnSpPr>
            <a:cxnSpLocks/>
          </p:cNvCxnSpPr>
          <p:nvPr/>
        </p:nvCxnSpPr>
        <p:spPr>
          <a:xfrm>
            <a:off x="197427" y="930625"/>
            <a:ext cx="118768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481" y="121615"/>
            <a:ext cx="11687320" cy="691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480" y="1080903"/>
            <a:ext cx="11534919" cy="55251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0E63CD-01F3-C539-2323-0076F909669E}"/>
              </a:ext>
            </a:extLst>
          </p:cNvPr>
          <p:cNvGrpSpPr/>
          <p:nvPr/>
        </p:nvGrpSpPr>
        <p:grpSpPr>
          <a:xfrm>
            <a:off x="7729852" y="1334903"/>
            <a:ext cx="4106547" cy="3704596"/>
            <a:chOff x="6474088" y="1182503"/>
            <a:chExt cx="4106547" cy="3704596"/>
          </a:xfrm>
        </p:grpSpPr>
        <p:pic>
          <p:nvPicPr>
            <p:cNvPr id="2050" name="Picture 2" descr="3D 인공지능 데이터 Point Cloud (1) – 테스트웍스">
              <a:extLst>
                <a:ext uri="{FF2B5EF4-FFF2-40B4-BE49-F238E27FC236}">
                  <a16:creationId xmlns:a16="http://schemas.microsoft.com/office/drawing/2014/main" id="{D8270D52-60CD-B152-36CE-DDDB81F85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088" y="1182503"/>
              <a:ext cx="4106546" cy="3427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049752D-0533-5836-8054-88A9823424A5}"/>
                </a:ext>
              </a:extLst>
            </p:cNvPr>
            <p:cNvGrpSpPr/>
            <p:nvPr/>
          </p:nvGrpSpPr>
          <p:grpSpPr>
            <a:xfrm>
              <a:off x="6474089" y="1182503"/>
              <a:ext cx="4106546" cy="3704596"/>
              <a:chOff x="6474089" y="1182503"/>
              <a:chExt cx="4106546" cy="370459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133558E-59C9-38D0-B7C8-C0342046F3F5}"/>
                  </a:ext>
                </a:extLst>
              </p:cNvPr>
              <p:cNvSpPr/>
              <p:nvPr/>
            </p:nvSpPr>
            <p:spPr>
              <a:xfrm>
                <a:off x="6474089" y="1182503"/>
                <a:ext cx="4106546" cy="3427597"/>
              </a:xfrm>
              <a:prstGeom prst="rect">
                <a:avLst/>
              </a:prstGeom>
              <a:solidFill>
                <a:schemeClr val="bg1">
                  <a:alpha val="3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Fig. / Video.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5B22F-D9B1-16B4-B2D0-1DE4D824375C}"/>
                  </a:ext>
                </a:extLst>
              </p:cNvPr>
              <p:cNvSpPr txBox="1"/>
              <p:nvPr/>
            </p:nvSpPr>
            <p:spPr>
              <a:xfrm>
                <a:off x="6474089" y="4610100"/>
                <a:ext cx="4106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Caption &amp; Ref. (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Link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CE638A-87AC-4FBD-2674-8A8357B1CB72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[Ref] Shan Liu, Min Zhang, Pranav Kadam, C.-C. Jay Kuo - 3D Point Cloud Analysis_ Traditional, Deep Learning, and Explainable Machine Learning Methods-Springer (2021)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8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BDFF75-98F8-5A54-F4C9-065868063E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FC250C-6DDD-4E03-88B7-8A9B4001803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9527458" y="2157412"/>
              <a:chExt cx="12192000" cy="6858000"/>
            </a:xfrm>
          </p:grpSpPr>
          <p:pic>
            <p:nvPicPr>
              <p:cNvPr id="10" name="Picture 2" descr="Point Clouds are Eating the World, One Application at a Time | SIGARCH">
                <a:extLst>
                  <a:ext uri="{FF2B5EF4-FFF2-40B4-BE49-F238E27FC236}">
                    <a16:creationId xmlns:a16="http://schemas.microsoft.com/office/drawing/2014/main" id="{598D9B5B-503F-D3FA-E90E-D04622421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/>
              <a:stretch/>
            </p:blipFill>
            <p:spPr bwMode="auto">
              <a:xfrm>
                <a:off x="9527458" y="2157412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5198A36-85F9-DD0B-7FDD-B076A37CE816}"/>
                  </a:ext>
                </a:extLst>
              </p:cNvPr>
              <p:cNvSpPr/>
              <p:nvPr/>
            </p:nvSpPr>
            <p:spPr>
              <a:xfrm>
                <a:off x="9527458" y="2157412"/>
                <a:ext cx="12192000" cy="68580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5">
              <a:extLst>
                <a:ext uri="{FF2B5EF4-FFF2-40B4-BE49-F238E27FC236}">
                  <a16:creationId xmlns:a16="http://schemas.microsoft.com/office/drawing/2014/main" id="{C8B87739-CD16-2133-F7D8-71F61F634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4444" r="13750" b="28148"/>
            <a:stretch/>
          </p:blipFill>
          <p:spPr>
            <a:xfrm>
              <a:off x="11025967" y="215900"/>
              <a:ext cx="1008069" cy="50484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9867A2-C941-F8C3-97A5-7C2B8FAE705A}"/>
              </a:ext>
            </a:extLst>
          </p:cNvPr>
          <p:cNvSpPr txBox="1"/>
          <p:nvPr/>
        </p:nvSpPr>
        <p:spPr>
          <a:xfrm>
            <a:off x="501651" y="2921168"/>
            <a:ext cx="11188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Arial" panose="020B0604020202020204" pitchFamily="34" charset="0"/>
                <a:cs typeface="Arial" panose="020B0604020202020204" pitchFamily="34" charset="0"/>
              </a:rPr>
              <a:t>Spatial Transformation</a:t>
            </a:r>
            <a:endParaRPr lang="ko-KR" alt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E99C-26B6-176E-744A-3FCE79F7576A}"/>
              </a:ext>
            </a:extLst>
          </p:cNvPr>
          <p:cNvSpPr txBox="1"/>
          <p:nvPr/>
        </p:nvSpPr>
        <p:spPr>
          <a:xfrm>
            <a:off x="247650" y="215900"/>
            <a:ext cx="376256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Sensor Data Processing (2023)</a:t>
            </a:r>
          </a:p>
        </p:txBody>
      </p:sp>
    </p:spTree>
    <p:extLst>
      <p:ext uri="{BB962C8B-B14F-4D97-AF65-F5344CB8AC3E}">
        <p14:creationId xmlns:p14="http://schemas.microsoft.com/office/powerpoint/2010/main" val="209434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76E09DC-B36F-6B75-A8B6-BD37722B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ani_07-1">
            <a:hlinkClick r:id="" action="ppaction://media"/>
            <a:extLst>
              <a:ext uri="{FF2B5EF4-FFF2-40B4-BE49-F238E27FC236}">
                <a16:creationId xmlns:a16="http://schemas.microsoft.com/office/drawing/2014/main" id="{38C5E7A4-D853-48E0-7E1B-CC884DC24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5767" b="5820"/>
          <a:stretch/>
        </p:blipFill>
        <p:spPr>
          <a:xfrm>
            <a:off x="1524000" y="2452914"/>
            <a:ext cx="9144000" cy="40059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CE638A-87AC-4FBD-2674-8A8357B1CB72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69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35DAC83-040C-DD8C-8E0E-C151E05E8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B3EF9F-BF70-53C8-461F-0510A34EDB48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D7D7-11FF-FEB9-A5CB-9DB37A7CEA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DA7A03FD-1C76-8E89-CA00-3F2A96826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80419B-6CB2-AFC6-D85E-E5201D2F3740}"/>
              </a:ext>
            </a:extLst>
          </p:cNvPr>
          <p:cNvSpPr/>
          <p:nvPr/>
        </p:nvSpPr>
        <p:spPr>
          <a:xfrm>
            <a:off x="1523999" y="1451429"/>
            <a:ext cx="8157030" cy="540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4717F7-AD21-0796-932C-06BCEA381C63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Keenan Crane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96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8691</TotalTime>
  <Words>753</Words>
  <Application>Microsoft Office PowerPoint</Application>
  <PresentationFormat>와이드스크린</PresentationFormat>
  <Paragraphs>245</Paragraphs>
  <Slides>56</Slides>
  <Notes>47</Notes>
  <HiddenSlides>2</HiddenSlides>
  <MMClips>15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맑은 고딕</vt:lpstr>
      <vt:lpstr>휴먼둥근헤드라인</vt:lpstr>
      <vt:lpstr>Arial</vt:lpstr>
      <vt:lpstr>Arial Black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Heesun</dc:creator>
  <cp:lastModifiedBy>Yong Yi Lee</cp:lastModifiedBy>
  <cp:revision>485</cp:revision>
  <cp:lastPrinted>2019-12-06T06:14:02Z</cp:lastPrinted>
  <dcterms:created xsi:type="dcterms:W3CDTF">2019-03-06T13:27:13Z</dcterms:created>
  <dcterms:modified xsi:type="dcterms:W3CDTF">2023-09-03T07:21:13Z</dcterms:modified>
</cp:coreProperties>
</file>